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1" r:id="rId7"/>
    <p:sldId id="265" r:id="rId8"/>
    <p:sldId id="267" r:id="rId9"/>
    <p:sldId id="272" r:id="rId10"/>
    <p:sldId id="268" r:id="rId11"/>
    <p:sldId id="273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1D366-9790-4E01-9C30-9251FD1F96CF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C0BB-2667-49AB-A1B7-C91A29EBA679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5" Type="http://schemas.openxmlformats.org/officeDocument/2006/relationships/image" Target="../media/image19.png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2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23.wdp"/><Relationship Id="rId4" Type="http://schemas.microsoft.com/office/2007/relationships/hdphoto" Target="../media/hdphoto20.wdp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6.wdp"/><Relationship Id="rId5" Type="http://schemas.openxmlformats.org/officeDocument/2006/relationships/image" Target="../media/image28.png"/><Relationship Id="rId10" Type="http://schemas.microsoft.com/office/2007/relationships/hdphoto" Target="../media/hdphoto28.wdp"/><Relationship Id="rId4" Type="http://schemas.microsoft.com/office/2007/relationships/hdphoto" Target="../media/hdphoto25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openxmlformats.org/officeDocument/2006/relationships/image" Target="../media/image32.png"/><Relationship Id="rId10" Type="http://schemas.microsoft.com/office/2007/relationships/hdphoto" Target="../media/hdphoto32.wdp"/><Relationship Id="rId4" Type="http://schemas.microsoft.com/office/2007/relationships/hdphoto" Target="../media/hdphoto29.wdp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5" Type="http://schemas.openxmlformats.org/officeDocument/2006/relationships/image" Target="../media/image36.png"/><Relationship Id="rId10" Type="http://schemas.microsoft.com/office/2007/relationships/hdphoto" Target="../media/hdphoto36.wdp"/><Relationship Id="rId4" Type="http://schemas.microsoft.com/office/2007/relationships/hdphoto" Target="../media/hdphoto33.wdp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7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428605"/>
            <a:ext cx="7772400" cy="1500197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Муниципальное автономное дошкольное 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образовательное учреждение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детский сад  «Радость» комбинированного вида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детский сад №30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285992"/>
            <a:ext cx="6843738" cy="3714776"/>
          </a:xfrm>
        </p:spPr>
        <p:txBody>
          <a:bodyPr>
            <a:normAutofit fontScale="85000" lnSpcReduction="20000"/>
          </a:bodyPr>
          <a:lstStyle/>
          <a:p>
            <a:endParaRPr lang="ru-RU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47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МОЙ АВТОРСКИЙ ПРОЕКТ</a:t>
            </a:r>
          </a:p>
          <a:p>
            <a:r>
              <a:rPr lang="ru-RU" sz="47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«ДАЛЕКИЙ КОСМОС»</a:t>
            </a:r>
          </a:p>
          <a:p>
            <a:endParaRPr lang="ru-RU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Выполнили:</a:t>
            </a:r>
          </a:p>
          <a:p>
            <a:pPr algn="r"/>
            <a:r>
              <a:rPr lang="ru-RU" sz="2000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Бурлакова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С.Н. - воспитатель</a:t>
            </a:r>
          </a:p>
          <a:p>
            <a:pPr algn="r"/>
            <a:r>
              <a:rPr lang="ru-RU" sz="2000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Крейнерт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Э.А. - воспитатель</a:t>
            </a:r>
          </a:p>
          <a:p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1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98835" y="-98372"/>
            <a:ext cx="3280976" cy="903322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Настольно-печатные игры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21591" b="19318"/>
          <a:stretch>
            <a:fillRect/>
          </a:stretch>
        </p:blipFill>
        <p:spPr bwMode="auto">
          <a:xfrm rot="4557216">
            <a:off x="447688" y="482479"/>
            <a:ext cx="2538786" cy="2286014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385" t="3381" r="12820"/>
          <a:stretch>
            <a:fillRect/>
          </a:stretch>
        </p:blipFill>
        <p:spPr bwMode="auto">
          <a:xfrm rot="584294">
            <a:off x="4871763" y="2636039"/>
            <a:ext cx="3714776" cy="3749418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03" y="706578"/>
            <a:ext cx="2861811" cy="2146358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7" y="3134340"/>
            <a:ext cx="4233307" cy="317498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pic>
        <p:nvPicPr>
          <p:cNvPr id="5" name="Рисунок 4" descr="C:\Users\ЭляОлег\AppData\Local\Microsoft\Windows\Temporary Internet Files\Content.Word\IMG_20210413_095521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104" r="17531" b="5104"/>
          <a:stretch>
            <a:fillRect/>
          </a:stretch>
        </p:blipFill>
        <p:spPr bwMode="auto">
          <a:xfrm>
            <a:off x="176160" y="4395759"/>
            <a:ext cx="3357586" cy="2285992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C:\Users\ЭляОлег\AppData\Local\Microsoft\Windows\Temporary Internet Files\Content.Word\IMG_20210413_100750.jp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7910" t="13121"/>
          <a:stretch>
            <a:fillRect/>
          </a:stretch>
        </p:blipFill>
        <p:spPr bwMode="auto">
          <a:xfrm>
            <a:off x="5214942" y="142852"/>
            <a:ext cx="3613154" cy="2857520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C:\Users\ЭляОлег\AppData\Local\Microsoft\Windows\Temporary Internet Files\Content.Word\IMG_20210413_101813.jp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897" t="8311" b="14724"/>
          <a:stretch>
            <a:fillRect/>
          </a:stretch>
        </p:blipFill>
        <p:spPr bwMode="auto">
          <a:xfrm>
            <a:off x="222868" y="142852"/>
            <a:ext cx="3357586" cy="2143140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750227" y="3145027"/>
            <a:ext cx="4714910" cy="2424114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Художественно-эстетическая деятельность детей</a:t>
            </a:r>
            <a:endParaRPr lang="ru-RU" sz="24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 descr="C:\Users\ЭляОлег\Desktop\IMG_20210419_100536.jpg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112" t="17924" r="3100" b="19528"/>
          <a:stretch>
            <a:fillRect/>
          </a:stretch>
        </p:blipFill>
        <p:spPr bwMode="auto">
          <a:xfrm>
            <a:off x="4479591" y="4259573"/>
            <a:ext cx="3997108" cy="2352324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 descr="C:\Users\ЭляОлег\Desktop\IMG_20210419_100102.jpg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505" t="5093" r="3100" b="13112"/>
          <a:stretch>
            <a:fillRect/>
          </a:stretch>
        </p:blipFill>
        <p:spPr bwMode="auto">
          <a:xfrm>
            <a:off x="1235747" y="2366604"/>
            <a:ext cx="2714644" cy="1928826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21095"/>
            <a:ext cx="6840760" cy="722511"/>
          </a:xfrm>
        </p:spPr>
        <p:txBody>
          <a:bodyPr>
            <a:noAutofit/>
          </a:bodyPr>
          <a:lstStyle/>
          <a:p>
            <a:r>
              <a:rPr lang="ru-RU" sz="2800" dirty="0" err="1" smtClean="0">
                <a:solidFill>
                  <a:schemeClr val="tx2">
                    <a:lumMod val="50000"/>
                  </a:schemeClr>
                </a:solidFill>
              </a:rPr>
              <a:t>Квест</a:t>
            </a: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</a:rPr>
              <a:t> - игра «Путешествие по космодрому»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50" t="22163" r="38574" b="11343"/>
          <a:stretch/>
        </p:blipFill>
        <p:spPr>
          <a:xfrm>
            <a:off x="6102357" y="621428"/>
            <a:ext cx="2702953" cy="4678189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763">
            <a:off x="587957" y="1321412"/>
            <a:ext cx="3781712" cy="2836284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2699"/>
          <a:stretch/>
        </p:blipFill>
        <p:spPr>
          <a:xfrm>
            <a:off x="1936094" y="4480489"/>
            <a:ext cx="2115883" cy="1955048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85" y="3789040"/>
            <a:ext cx="2170524" cy="2894032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88640"/>
            <a:ext cx="2806080" cy="722511"/>
          </a:xfrm>
        </p:spPr>
        <p:txBody>
          <a:bodyPr>
            <a:normAutofit fontScale="90000"/>
          </a:bodyPr>
          <a:lstStyle/>
          <a:p>
            <a:r>
              <a:rPr lang="ru-RU" dirty="0" err="1" smtClean="0">
                <a:solidFill>
                  <a:schemeClr val="tx2">
                    <a:lumMod val="50000"/>
                  </a:schemeClr>
                </a:solidFill>
              </a:rPr>
              <a:t>Лэпбук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44" r="7335" b="11144"/>
          <a:stretch/>
        </p:blipFill>
        <p:spPr>
          <a:xfrm>
            <a:off x="137923" y="1043813"/>
            <a:ext cx="2833504" cy="316835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22"/>
          <a:stretch/>
        </p:blipFill>
        <p:spPr>
          <a:xfrm>
            <a:off x="4355976" y="191080"/>
            <a:ext cx="4283968" cy="275922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10"/>
          <a:stretch/>
        </p:blipFill>
        <p:spPr>
          <a:xfrm rot="834553">
            <a:off x="4613160" y="3611426"/>
            <a:ext cx="3995936" cy="234929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3" y="4212165"/>
            <a:ext cx="3250623" cy="2437967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785795"/>
            <a:ext cx="3243258" cy="2286015"/>
          </a:xfrm>
        </p:spPr>
        <p:txBody>
          <a:bodyPr>
            <a:normAutofit/>
          </a:bodyPr>
          <a:lstStyle/>
          <a:p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282" y="3886200"/>
            <a:ext cx="3000396" cy="1752600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Совместная выставка творческих работ родителей и детей</a:t>
            </a:r>
            <a:endParaRPr lang="ru-RU" dirty="0"/>
          </a:p>
        </p:txBody>
      </p:sp>
      <p:pic>
        <p:nvPicPr>
          <p:cNvPr id="4" name="Рисунок 3" descr="C:\Users\ЭляОлег\AppData\Local\Microsoft\Windows\Temporary Internet Files\Content.Word\IMG_20210405_104102.jp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519" t="16328" r="14193" b="1897"/>
          <a:stretch/>
        </p:blipFill>
        <p:spPr bwMode="auto">
          <a:xfrm>
            <a:off x="3357553" y="3643314"/>
            <a:ext cx="3693141" cy="2928958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 descr="C:\Users\ЭляОлег\AppData\Local\Microsoft\Windows\Temporary Internet Files\Content.Word\IMG_20210405_103950.jp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112" t="22742" r="6707" b="3500"/>
          <a:stretch>
            <a:fillRect/>
          </a:stretch>
        </p:blipFill>
        <p:spPr bwMode="auto">
          <a:xfrm>
            <a:off x="428596" y="500042"/>
            <a:ext cx="3786214" cy="2786082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C:\Users\ЭляОлег\AppData\Local\Microsoft\Windows\Temporary Internet Files\Content.Word\IMG_20210405_104236.jp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39" t="17483" r="22410" b="2702"/>
          <a:stretch>
            <a:fillRect/>
          </a:stretch>
        </p:blipFill>
        <p:spPr bwMode="auto">
          <a:xfrm>
            <a:off x="7215206" y="3214686"/>
            <a:ext cx="1785950" cy="3357586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 descr="C:\Users\ЭляОлег\Desktop\IMG_20210419_132018.jpg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897" t="14716" r="4302" b="35566"/>
          <a:stretch>
            <a:fillRect/>
          </a:stretch>
        </p:blipFill>
        <p:spPr bwMode="auto">
          <a:xfrm>
            <a:off x="4572000" y="214290"/>
            <a:ext cx="4429156" cy="2500330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6" y="285729"/>
            <a:ext cx="9141184" cy="3314722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СОВМЕСТНЫЙ </a:t>
            </a:r>
            <a:r>
              <a:rPr lang="ru-RU" sz="28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КРАТКОСРОЧНЫЙ ПРОЕКТ</a:t>
            </a:r>
            <a: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«ДАЛЕКИЙ КОСМОС»</a:t>
            </a:r>
            <a:br>
              <a:rPr lang="ru-RU" sz="28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</a:rPr>
              <a:t/>
            </a:r>
            <a:br>
              <a:rPr lang="ru-RU" sz="4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</a:rPr>
            </a:br>
            <a:r>
              <a:rPr lang="ru-RU" sz="4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</a:rPr>
              <a:t> </a:t>
            </a:r>
            <a:br>
              <a:rPr lang="ru-RU" sz="48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</a:rPr>
            </a:br>
            <a:endParaRPr lang="ru-RU" sz="48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2928934"/>
            <a:ext cx="7643866" cy="3357586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Вид проекта: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познавательно-игровой, творческий.</a:t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Продолжительность: 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краткосрочный.</a:t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Участники проекта: 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дети средней группы, воспитатели и родители детей средней группы.</a:t>
            </a:r>
            <a:endParaRPr lang="ru-RU" sz="2000" b="1" dirty="0" smtClean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43004" y="440122"/>
            <a:ext cx="7772400" cy="2143139"/>
          </a:xfrm>
        </p:spPr>
        <p:txBody>
          <a:bodyPr>
            <a:noAutofit/>
          </a:bodyPr>
          <a:lstStyle/>
          <a:p>
            <a:pPr algn="r"/>
            <a:r>
              <a:rPr lang="ru-RU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«Человечество не останется вечно на земле, но, в погоне за светом и пространством, сначала робко проникнет за пределы атмосферы, а затем завоюет себе все околосолнечное пространство»</a:t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К. Циолковский.</a:t>
            </a:r>
            <a:endParaRPr lang="ru-RU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2571744"/>
            <a:ext cx="8215370" cy="385765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Несколько десятков лет назад мало кто из вчерашних мальчишек не хотел стать космонавтом. Эта мечта совсем не актуальна для современных детей. Между тем, космические пираты, звездные войны и другие инопланетные существа – герои их любимых мультфильмов.   Вымышленные персонажи дезинформируют дошкольников, рассказывая о несуществующих планетах, и зачастую вызывают у них отрицательные эмоции, способствуют развитию страхов. Поэтому важно грамотно выстроить работу по формированию у детей представлений о космосе.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58612" y="-963039"/>
            <a:ext cx="9141184" cy="3314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RU" sz="32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1" y="-2299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774" y="656726"/>
            <a:ext cx="7772400" cy="2379188"/>
          </a:xfrm>
        </p:spPr>
        <p:txBody>
          <a:bodyPr>
            <a:normAutofit/>
          </a:bodyPr>
          <a:lstStyle/>
          <a:p>
            <a:pPr algn="l"/>
            <a: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создать условия для развития познавательных и творческих способностей детей по ознакомлению с космическим пространством, солнечной системой и ее планетах;</a:t>
            </a:r>
            <a:b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расширить и систематизировать знания детей о космосе.</a:t>
            </a: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189856" y="-2299"/>
            <a:ext cx="4745436" cy="2026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32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9838" b="3800"/>
          <a:stretch/>
        </p:blipFill>
        <p:spPr>
          <a:xfrm rot="20427620">
            <a:off x="1089142" y="3408627"/>
            <a:ext cx="2736304" cy="258453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5024"/>
            <a:ext cx="3625620" cy="271921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7158" y="1231618"/>
            <a:ext cx="8358246" cy="562638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Обучающие: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закреплять знания детей об окружающем мире, помочь освоить элементарные знания о космосе и его назначение;</a:t>
            </a: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продолжать знакомить детей с космическим пространством, солнечной системой и планетами;</a:t>
            </a: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раскрыть значение космоса для людей;</a:t>
            </a:r>
          </a:p>
          <a:p>
            <a:pPr algn="l"/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Развивающие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развивать познавательную активность детей, обогащая представления о космическом пространстве, солнечной системе и планетах;</a:t>
            </a: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развивать психические процессы (восприятие, мышление, речь, воображение);</a:t>
            </a: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развивать коммуникативные умения и навыки;</a:t>
            </a: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развивать лексико-грамматические представления, совершенствовать навыки словообразования и словоизменения.</a:t>
            </a:r>
          </a:p>
          <a:p>
            <a:pPr algn="l"/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Воспитательные: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воспитывать доброжелательные взаимоотношения в коллективе детей, умение дискутировать, уважать мнение друг друга. Уважительно относиться к продуктам деятельности.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247527" y="-231487"/>
            <a:ext cx="4673428" cy="1463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RU" sz="32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7757" y="1556792"/>
            <a:ext cx="8712968" cy="4495816"/>
          </a:xfrm>
        </p:spPr>
        <p:txBody>
          <a:bodyPr>
            <a:normAutofit fontScale="70000" lnSpcReduction="20000"/>
          </a:bodyPr>
          <a:lstStyle/>
          <a:p>
            <a:pPr algn="l"/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 результате работы над проектом по теме - "Далекий космос" (получение знаний и представлений о космическом пространстве, солнечной системе и ее планетах):</a:t>
            </a:r>
          </a:p>
          <a:p>
            <a:pPr algn="l"/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 проявится интерес у детей к окружающему миру; 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умение объединять разные тематические сюжеты в единый игровой сюжет.</a:t>
            </a:r>
            <a:b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Таким образом,   дети дошкольного возраста при создании определенных условий, при использовании различных форм, методов работы и заинтересованности всех участников педагогического процесса вполне доступно овладеют элементарными знаниями  об окружающем мире, который является источником познания и умственного развития детей.</a:t>
            </a:r>
            <a:r>
              <a:rPr lang="ru-RU" dirty="0" smtClean="0">
                <a:solidFill>
                  <a:srgbClr val="002060"/>
                </a:solidFill>
              </a:rPr>
              <a:t/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> 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808993" y="0"/>
            <a:ext cx="5550496" cy="2026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Предполагаемый результат</a:t>
            </a:r>
            <a:endParaRPr lang="ru-RU" sz="32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-171400"/>
            <a:ext cx="2734072" cy="1199625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Дидактические игры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44208" y="288352"/>
            <a:ext cx="2408312" cy="622920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Подвижные игры 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41" y="995635"/>
            <a:ext cx="3283093" cy="246232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405">
            <a:off x="5544421" y="3821073"/>
            <a:ext cx="3066442" cy="229983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48"/>
          <a:stretch/>
        </p:blipFill>
        <p:spPr>
          <a:xfrm>
            <a:off x="164312" y="3478790"/>
            <a:ext cx="1980681" cy="2357069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2" y="764704"/>
            <a:ext cx="3390248" cy="254268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1019">
            <a:off x="2066524" y="4147078"/>
            <a:ext cx="2494979" cy="187123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1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059" y="1465706"/>
            <a:ext cx="2232248" cy="775499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ИГРЫ С ЛЕГО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500" t="2326" r="10000" b="4651"/>
          <a:stretch>
            <a:fillRect/>
          </a:stretch>
        </p:blipFill>
        <p:spPr bwMode="auto">
          <a:xfrm rot="1291820">
            <a:off x="3729670" y="592421"/>
            <a:ext cx="2500330" cy="2857520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6" t="20589" r="176" b="13901"/>
          <a:stretch/>
        </p:blipFill>
        <p:spPr>
          <a:xfrm>
            <a:off x="6422253" y="341465"/>
            <a:ext cx="2542235" cy="3700897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0" y="4420572"/>
            <a:ext cx="4357235" cy="1960756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1720">
            <a:off x="425410" y="2978940"/>
            <a:ext cx="3814043" cy="2860532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8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18366" y="2735562"/>
            <a:ext cx="3886200" cy="642942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Познавательная деятельность</a:t>
            </a:r>
            <a:endParaRPr lang="ru-RU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C:\Users\ЭляОлег\AppData\Local\Microsoft\Windows\Temporary Internet Files\Content.Word\IMG_20210415_121615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627"/>
          <a:stretch>
            <a:fillRect/>
          </a:stretch>
        </p:blipFill>
        <p:spPr bwMode="auto">
          <a:xfrm rot="20959096">
            <a:off x="280219" y="848854"/>
            <a:ext cx="3066780" cy="2164215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 descr="C:\Users\ЭляОлег\AppData\Local\Microsoft\Windows\Temporary Internet Files\Content.Word\IMG_20210415_121445.jp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897" t="5104" b="8311"/>
          <a:stretch>
            <a:fillRect/>
          </a:stretch>
        </p:blipFill>
        <p:spPr bwMode="auto">
          <a:xfrm rot="497886">
            <a:off x="5105029" y="3702278"/>
            <a:ext cx="3584437" cy="2599395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C:\Users\ЭляОлег\AppData\Local\Microsoft\Windows\Temporary Internet Files\Content.Word\IMG_20210401_102219.jp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633" t="11223" r="2592" b="2191"/>
          <a:stretch>
            <a:fillRect/>
          </a:stretch>
        </p:blipFill>
        <p:spPr bwMode="auto">
          <a:xfrm>
            <a:off x="489964" y="3390192"/>
            <a:ext cx="4000528" cy="3286148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 descr="C:\Users\ЭляОлег\Desktop\IMG-20210419-WA0006.jpg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100" t="16328" r="15125" b="6707"/>
          <a:stretch>
            <a:fillRect/>
          </a:stretch>
        </p:blipFill>
        <p:spPr bwMode="auto">
          <a:xfrm>
            <a:off x="5468529" y="459608"/>
            <a:ext cx="2954608" cy="2390445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49541"/>
            <a:ext cx="2051720" cy="153879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274</Words>
  <Application>Microsoft Office PowerPoint</Application>
  <PresentationFormat>Экран (4:3)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Тема Office</vt:lpstr>
      <vt:lpstr>Муниципальное автономное дошкольное  образовательное учреждение детский сад  «Радость» комбинированного вида детский сад №30</vt:lpstr>
      <vt:lpstr>       СОВМЕСТНЫЙ КРАТКОСРОЧНЫЙ ПРОЕКТ «ДАЛЕКИЙ КОСМОС»        </vt:lpstr>
      <vt:lpstr>  «Человечество не останется вечно на земле, но, в погоне за светом и пространством, сначала робко проникнет за пределы атмосферы, а затем завоюет себе все околосолнечное пространство»  К. Циолковский.</vt:lpstr>
      <vt:lpstr>  - создать условия для развития познавательных и творческих способностей детей по ознакомлению с космическим пространством, солнечной системой и ее планетах; - расширить и систематизировать знания детей о космосе.</vt:lpstr>
      <vt:lpstr>Презентация PowerPoint</vt:lpstr>
      <vt:lpstr>Презентация PowerPoint</vt:lpstr>
      <vt:lpstr>Дидактические игры</vt:lpstr>
      <vt:lpstr>ИГРЫ С ЛЕГО</vt:lpstr>
      <vt:lpstr>Познавательная деятельность</vt:lpstr>
      <vt:lpstr>Настольно-печатные игры</vt:lpstr>
      <vt:lpstr>Презентация PowerPoint</vt:lpstr>
      <vt:lpstr>Квест - игра «Путешествие по космодрому»</vt:lpstr>
      <vt:lpstr>Лэпбук</vt:lpstr>
      <vt:lpstr>Презентация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автономное дошкольное  образовательное учреждение детский сад  «Радость» комбинированного вида детский сад №30</dc:title>
  <dc:creator>HP</dc:creator>
  <cp:lastModifiedBy>Пользователь</cp:lastModifiedBy>
  <cp:revision>35</cp:revision>
  <dcterms:created xsi:type="dcterms:W3CDTF">2021-04-18T13:56:26Z</dcterms:created>
  <dcterms:modified xsi:type="dcterms:W3CDTF">2021-04-21T14:29:16Z</dcterms:modified>
</cp:coreProperties>
</file>